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4" r:id="rId2"/>
    <p:sldId id="256" r:id="rId3"/>
    <p:sldId id="257" r:id="rId4"/>
    <p:sldId id="259" r:id="rId5"/>
    <p:sldId id="260" r:id="rId6"/>
    <p:sldId id="258" r:id="rId7"/>
    <p:sldId id="261" r:id="rId8"/>
    <p:sldId id="263" r:id="rId9"/>
    <p:sldId id="262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7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160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3124200"/>
            <a:ext cx="6477000" cy="1914144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5056632"/>
            <a:ext cx="6477000" cy="1174088"/>
          </a:xfrm>
        </p:spPr>
        <p:txBody>
          <a:bodyPr vert="horz" lIns="91440" tIns="0" rIns="45720" bIns="0" rtlCol="0">
            <a:normAutofit/>
          </a:bodyPr>
          <a:lstStyle>
            <a:lvl1pPr marL="0" indent="0" algn="l" defTabSz="914400" rtl="0" eaLnBrk="1" latinLnBrk="0" hangingPunct="1">
              <a:lnSpc>
                <a:spcPts val="2600"/>
              </a:lnSpc>
              <a:spcBef>
                <a:spcPts val="0"/>
              </a:spcBef>
              <a:buSzPct val="90000"/>
              <a:buFontTx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00216"/>
            <a:ext cx="19842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E26F56B9-2A57-6949-A6D3-E701A2BB1DE6}" type="datetimeFigureOut">
              <a:rPr lang="en-US" smtClean="0"/>
              <a:pPr/>
              <a:t>10/12/22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352" y="6300216"/>
            <a:ext cx="3813048" cy="274320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300216"/>
            <a:ext cx="685800" cy="274320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kern="1200">
                <a:solidFill>
                  <a:schemeClr val="tx1"/>
                </a:solidFill>
                <a:latin typeface="Rockwell" pitchFamily="18" charset="0"/>
                <a:ea typeface="+mn-ea"/>
                <a:cs typeface="+mn-cs"/>
              </a:defRPr>
            </a:lvl1pPr>
          </a:lstStyle>
          <a:p>
            <a:fld id="{085ADC32-F4D3-6E45-B985-CA99E075955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56B9-2A57-6949-A6D3-E701A2BB1DE6}" type="datetimeFigureOut">
              <a:rPr lang="en-US" smtClean="0"/>
              <a:pPr/>
              <a:t>10/12/22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ADC32-F4D3-6E45-B985-CA99E075955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Watermar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22215" y="3200400"/>
            <a:ext cx="8021782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r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0813" y="3833095"/>
            <a:ext cx="4724400" cy="1209964"/>
          </a:xfrm>
        </p:spPr>
        <p:txBody>
          <a:bodyPr lIns="45720" tIns="0" rIns="45720" bIns="0" anchor="b" anchorCtr="0">
            <a:noAutofit/>
          </a:bodyPr>
          <a:lstStyle>
            <a:lvl1pPr algn="l">
              <a:lnSpc>
                <a:spcPts val="5000"/>
              </a:lnSpc>
              <a:defRPr sz="4600"/>
            </a:lvl1pPr>
          </a:lstStyle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0813" y="5056909"/>
            <a:ext cx="4724400" cy="1156586"/>
          </a:xfrm>
        </p:spPr>
        <p:txBody>
          <a:bodyPr lIns="91440" tIns="0" rIns="45720" bIns="0">
            <a:normAutofit/>
          </a:bodyPr>
          <a:lstStyle>
            <a:lvl1pPr marL="0" indent="0" algn="l">
              <a:lnSpc>
                <a:spcPts val="2600"/>
              </a:lnSpc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98744"/>
            <a:ext cx="1981200" cy="273050"/>
          </a:xfrm>
        </p:spPr>
        <p:txBody>
          <a:bodyPr/>
          <a:lstStyle>
            <a:lvl1pPr algn="l">
              <a:defRPr sz="1100">
                <a:latin typeface="Rockwell" pitchFamily="18" charset="0"/>
              </a:defRPr>
            </a:lvl1pPr>
          </a:lstStyle>
          <a:p>
            <a:fld id="{E26F56B9-2A57-6949-A6D3-E701A2BB1DE6}" type="datetimeFigureOut">
              <a:rPr lang="en-US" smtClean="0"/>
              <a:pPr/>
              <a:t>10/12/22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400" y="6298744"/>
            <a:ext cx="3810000" cy="273050"/>
          </a:xfrm>
        </p:spPr>
        <p:txBody>
          <a:bodyPr/>
          <a:lstStyle>
            <a:lvl1pPr algn="l"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4856" y="6312392"/>
            <a:ext cx="685800" cy="265089"/>
          </a:xfrm>
        </p:spPr>
        <p:txBody>
          <a:bodyPr/>
          <a:lstStyle>
            <a:lvl1pPr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085ADC32-F4D3-6E45-B985-CA99E075955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94560"/>
            <a:ext cx="7772400" cy="1362075"/>
          </a:xfrm>
        </p:spPr>
        <p:txBody>
          <a:bodyPr vert="horz" lIns="45720" tIns="0" rIns="45720" bIns="0" rtlCol="0" anchor="b" anchorCtr="0">
            <a:noAutofit/>
          </a:bodyPr>
          <a:lstStyle>
            <a:lvl1pPr algn="l" defTabSz="914400" rtl="0" eaLnBrk="1" latinLnBrk="0" hangingPunct="1">
              <a:lnSpc>
                <a:spcPts val="5000"/>
              </a:lnSpc>
              <a:spcBef>
                <a:spcPct val="0"/>
              </a:spcBef>
              <a:buNone/>
              <a:defRPr sz="4600" b="1" kern="1200" cap="none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57016"/>
            <a:ext cx="7772400" cy="987552"/>
          </a:xfrm>
        </p:spPr>
        <p:txBody>
          <a:bodyPr vert="horz" lIns="91440" tIns="0" rIns="45720" bIns="0" rtlCol="0" anchor="t" anchorCtr="0">
            <a:normAutofit/>
          </a:bodyPr>
          <a:lstStyle>
            <a:lvl1pPr marL="0" indent="0">
              <a:spcBef>
                <a:spcPct val="0"/>
              </a:spcBef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SzPct val="90000"/>
              <a:buFontTx/>
              <a:buNone/>
            </a:pPr>
            <a:r>
              <a:rPr lang="pt-PT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56B9-2A57-6949-A6D3-E701A2BB1DE6}" type="datetimeFigureOut">
              <a:rPr lang="en-US" smtClean="0"/>
              <a:pPr/>
              <a:t>10/12/22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ADC32-F4D3-6E45-B985-CA99E075955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Watermar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712693" y="1689847"/>
            <a:ext cx="8431303" cy="2209800"/>
          </a:xfrm>
        </p:spPr>
        <p:txBody>
          <a:bodyPr wrap="none" lIns="0" tIns="0" rIns="0" bIns="0" anchor="ctr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  <a:lvl2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2pPr>
            <a:lvl3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3pPr>
            <a:lvl4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4pPr>
            <a:lvl5pPr marL="0" indent="0" algn="l">
              <a:spcBef>
                <a:spcPts val="0"/>
              </a:spcBef>
              <a:buNone/>
              <a:defRPr sz="12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5pPr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196353"/>
            <a:ext cx="5334000" cy="1362075"/>
          </a:xfrm>
        </p:spPr>
        <p:txBody>
          <a:bodyPr lIns="45720" tIns="0" rIns="45720" bIns="0" anchor="b" anchorCtr="0"/>
          <a:lstStyle>
            <a:lvl1pPr algn="l">
              <a:lnSpc>
                <a:spcPts val="5000"/>
              </a:lnSpc>
              <a:defRPr sz="4600" b="1" cap="none" baseline="0"/>
            </a:lvl1pPr>
          </a:lstStyle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560618"/>
            <a:ext cx="5334000" cy="983087"/>
          </a:xfrm>
        </p:spPr>
        <p:txBody>
          <a:bodyPr tIns="0" rIns="45720" bIns="0" anchor="t" anchorCtr="0"/>
          <a:lstStyle>
            <a:lvl1pPr marL="0" indent="0">
              <a:spcBef>
                <a:spcPct val="0"/>
              </a:spcBef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56B9-2A57-6949-A6D3-E701A2BB1DE6}" type="datetimeFigureOut">
              <a:rPr lang="en-US" smtClean="0"/>
              <a:pPr/>
              <a:t>10/12/22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ADC32-F4D3-6E45-B985-CA99E075955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52775" y="4069804"/>
            <a:ext cx="553878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600" b="1"/>
            </a:lvl1pPr>
          </a:lstStyle>
          <a:p>
            <a:r>
              <a:rPr lang="pt-PT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1240000">
            <a:off x="654352" y="445180"/>
            <a:ext cx="5416247" cy="3630168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1240000">
            <a:off x="857677" y="632632"/>
            <a:ext cx="5009597" cy="325526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pt-PT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58117" y="5230906"/>
            <a:ext cx="5532958" cy="865093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56B9-2A57-6949-A6D3-E701A2BB1DE6}" type="datetimeFigureOut">
              <a:rPr lang="en-US" smtClean="0"/>
              <a:pPr/>
              <a:t>10/12/22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ADC32-F4D3-6E45-B985-CA99E075955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56B9-2A57-6949-A6D3-E701A2BB1DE6}" type="datetimeFigureOut">
              <a:rPr lang="en-US" smtClean="0"/>
              <a:pPr/>
              <a:t>10/12/22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ADC32-F4D3-6E45-B985-CA99E075955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326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97367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0247" y="1419366"/>
            <a:ext cx="3200400" cy="584035"/>
          </a:xfrm>
        </p:spPr>
        <p:txBody>
          <a:bodyPr anchor="b"/>
          <a:lstStyle>
            <a:lvl1pPr marL="0" indent="0" algn="ctr">
              <a:spcBef>
                <a:spcPct val="0"/>
              </a:spcBef>
              <a:buNone/>
              <a:defRPr sz="2200" b="0">
                <a:solidFill>
                  <a:schemeClr val="tx2">
                    <a:lumMod val="60000"/>
                    <a:lumOff val="40000"/>
                  </a:schemeClr>
                </a:solidFill>
                <a:latin typeface="Impact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514" y="2174875"/>
            <a:ext cx="3566160" cy="3616325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56B9-2A57-6949-A6D3-E701A2BB1DE6}" type="datetimeFigureOut">
              <a:rPr lang="en-US" smtClean="0"/>
              <a:pPr/>
              <a:t>10/12/22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ADC32-F4D3-6E45-B985-CA99E075955D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11" name="Picture 10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3" name="Picture 12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  <p:pic>
        <p:nvPicPr>
          <p:cNvPr id="12" name="Picture 11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039" y="1897040"/>
            <a:ext cx="3228975" cy="142875"/>
          </a:xfrm>
          <a:prstGeom prst="rect">
            <a:avLst/>
          </a:prstGeom>
        </p:spPr>
      </p:pic>
      <p:pic>
        <p:nvPicPr>
          <p:cNvPr id="14" name="Picture 13" descr="Comparison-Under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960" y="1897040"/>
            <a:ext cx="3228975" cy="1428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56B9-2A57-6949-A6D3-E701A2BB1DE6}" type="datetimeFigureOut">
              <a:rPr lang="en-US" smtClean="0"/>
              <a:pPr/>
              <a:t>10/12/22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ADC32-F4D3-6E45-B985-CA99E075955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731520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56B9-2A57-6949-A6D3-E701A2BB1DE6}" type="datetimeFigureOut">
              <a:rPr lang="en-US" smtClean="0"/>
              <a:pPr/>
              <a:t>10/12/22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ADC32-F4D3-6E45-B985-CA99E075955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9"/>
            <a:ext cx="3566160" cy="4056062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56B9-2A57-6949-A6D3-E701A2BB1DE6}" type="datetimeFigureOut">
              <a:rPr lang="en-US" smtClean="0"/>
              <a:pPr/>
              <a:t>10/12/22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ADC32-F4D3-6E45-B985-CA99E075955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914400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645152" y="1735138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645152" y="3870960"/>
            <a:ext cx="3566160" cy="1920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56B9-2A57-6949-A6D3-E701A2BB1DE6}" type="datetimeFigureOut">
              <a:rPr lang="en-US" smtClean="0"/>
              <a:pPr/>
              <a:t>10/12/22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ADC32-F4D3-6E45-B985-CA99E075955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56B9-2A57-6949-A6D3-E701A2BB1DE6}" type="datetimeFigureOut">
              <a:rPr lang="en-US" smtClean="0"/>
              <a:pPr/>
              <a:t>10/12/22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ADC32-F4D3-6E45-B985-CA99E075955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690048"/>
            <a:ext cx="3563938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7250" y="368490"/>
            <a:ext cx="3566160" cy="5627498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398" y="2866030"/>
            <a:ext cx="3563938" cy="21631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56B9-2A57-6949-A6D3-E701A2BB1DE6}" type="datetimeFigureOut">
              <a:rPr lang="en-US" smtClean="0"/>
              <a:pPr/>
              <a:t>10/12/22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ADC32-F4D3-6E45-B985-CA99E075955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546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7544" y="2699982"/>
            <a:ext cx="3566160" cy="21631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56B9-2A57-6949-A6D3-E701A2BB1DE6}" type="datetimeFigureOut">
              <a:rPr lang="en-US" smtClean="0"/>
              <a:pPr/>
              <a:t>10/12/22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ADC32-F4D3-6E45-B985-CA99E075955D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3" name="Group 7"/>
          <p:cNvGrpSpPr/>
          <p:nvPr/>
        </p:nvGrpSpPr>
        <p:grpSpPr>
          <a:xfrm rot="21421631">
            <a:off x="629028" y="505650"/>
            <a:ext cx="3850925" cy="5516274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2" name="Picture Placeholder 9"/>
          <p:cNvSpPr>
            <a:spLocks noGrp="1"/>
          </p:cNvSpPr>
          <p:nvPr>
            <p:ph type="pic" sz="quarter" idx="14"/>
          </p:nvPr>
        </p:nvSpPr>
        <p:spPr>
          <a:xfrm rot="21421631">
            <a:off x="808793" y="667560"/>
            <a:ext cx="3468664" cy="512472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pt-PT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"/>
          <p:cNvGrpSpPr/>
          <p:nvPr/>
        </p:nvGrpSpPr>
        <p:grpSpPr>
          <a:xfrm rot="21214351">
            <a:off x="313409" y="3520798"/>
            <a:ext cx="4088024" cy="302602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6"/>
          </p:nvPr>
        </p:nvSpPr>
        <p:spPr>
          <a:xfrm rot="21214351">
            <a:off x="491057" y="3682579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pt-PT"/>
              <a:t>Click icon to add picture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232774">
            <a:off x="169481" y="241256"/>
            <a:ext cx="4088024" cy="3026020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347129" y="403037"/>
            <a:ext cx="3704109" cy="2697083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pt-PT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3434" y="1524000"/>
            <a:ext cx="356616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4200" b="1"/>
            </a:lvl1pPr>
          </a:lstStyle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13432" y="2699982"/>
            <a:ext cx="3566160" cy="2163171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56B9-2A57-6949-A6D3-E701A2BB1DE6}" type="datetimeFigureOut">
              <a:rPr lang="en-US" smtClean="0"/>
              <a:pPr/>
              <a:t>10/12/22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ADC32-F4D3-6E45-B985-CA99E075955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pt-PT"/>
              <a:t>Click to edit Master title style</a:t>
            </a:r>
            <a:endParaRPr/>
          </a:p>
        </p:txBody>
      </p:sp>
      <p:grpSp>
        <p:nvGrpSpPr>
          <p:cNvPr id="3" name="Group 8"/>
          <p:cNvGrpSpPr/>
          <p:nvPr/>
        </p:nvGrpSpPr>
        <p:grpSpPr>
          <a:xfrm rot="232774">
            <a:off x="2059282" y="379100"/>
            <a:ext cx="5031327" cy="3443312"/>
            <a:chOff x="1524000" y="381000"/>
            <a:chExt cx="3657600" cy="4737978"/>
          </a:xfrm>
        </p:grpSpPr>
        <p:sp>
          <p:nvSpPr>
            <p:cNvPr id="10" name="Rectangle 9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8736"/>
            <a:ext cx="7315200" cy="98797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56B9-2A57-6949-A6D3-E701A2BB1DE6}" type="datetimeFigureOut">
              <a:rPr lang="en-US" smtClean="0"/>
              <a:pPr/>
              <a:t>10/12/22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ADC32-F4D3-6E45-B985-CA99E075955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5"/>
          </p:nvPr>
        </p:nvSpPr>
        <p:spPr>
          <a:xfrm rot="232774">
            <a:off x="2248157" y="564564"/>
            <a:ext cx="4653577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pt-PT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762374"/>
            <a:ext cx="7315200" cy="1162050"/>
          </a:xfrm>
        </p:spPr>
        <p:txBody>
          <a:bodyPr tIns="0" bIns="0" anchor="b"/>
          <a:lstStyle>
            <a:lvl1pPr algn="l">
              <a:lnSpc>
                <a:spcPts val="4600"/>
              </a:lnSpc>
              <a:defRPr sz="3600" b="1"/>
            </a:lvl1pPr>
          </a:lstStyle>
          <a:p>
            <a:r>
              <a:rPr lang="pt-PT"/>
              <a:t>Click to edit Master title style</a:t>
            </a:r>
            <a:endParaRPr/>
          </a:p>
        </p:txBody>
      </p:sp>
      <p:grpSp>
        <p:nvGrpSpPr>
          <p:cNvPr id="3" name="Group 13"/>
          <p:cNvGrpSpPr/>
          <p:nvPr/>
        </p:nvGrpSpPr>
        <p:grpSpPr>
          <a:xfrm rot="21420000">
            <a:off x="113687" y="116368"/>
            <a:ext cx="3969060" cy="3705360"/>
            <a:chOff x="1524000" y="381000"/>
            <a:chExt cx="3657600" cy="4737978"/>
          </a:xfrm>
        </p:grpSpPr>
        <p:sp>
          <p:nvSpPr>
            <p:cNvPr id="15" name="Rectangle 14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7" name="Picture Placeholder 9"/>
          <p:cNvSpPr>
            <a:spLocks noGrp="1"/>
          </p:cNvSpPr>
          <p:nvPr>
            <p:ph type="pic" sz="quarter" idx="17"/>
          </p:nvPr>
        </p:nvSpPr>
        <p:spPr>
          <a:xfrm rot="21420000">
            <a:off x="299151" y="304998"/>
            <a:ext cx="3598455" cy="3334235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pt-PT"/>
              <a:t>Click icon to add picture</a:t>
            </a:r>
            <a:endParaRPr/>
          </a:p>
        </p:txBody>
      </p:sp>
      <p:grpSp>
        <p:nvGrpSpPr>
          <p:cNvPr id="8" name="Group 9"/>
          <p:cNvGrpSpPr/>
          <p:nvPr/>
        </p:nvGrpSpPr>
        <p:grpSpPr>
          <a:xfrm rot="360000">
            <a:off x="4165479" y="323141"/>
            <a:ext cx="4792693" cy="3443312"/>
            <a:chOff x="1524000" y="381000"/>
            <a:chExt cx="3657600" cy="4737978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524000" y="381000"/>
              <a:ext cx="3657600" cy="4724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1524000" y="381000"/>
              <a:ext cx="3657600" cy="4737978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15000">
                  <a:schemeClr val="bg1">
                    <a:alpha val="75000"/>
                  </a:schemeClr>
                </a:gs>
                <a:gs pos="100000">
                  <a:schemeClr val="bg1"/>
                </a:gs>
                <a:gs pos="100000">
                  <a:schemeClr val="bg1"/>
                </a:gs>
              </a:gsLst>
              <a:path path="rect">
                <a:fillToRect r="100000" b="100000"/>
              </a:path>
              <a:tileRect l="-100000" t="-100000"/>
            </a:gradFill>
            <a:ln>
              <a:noFill/>
            </a:ln>
            <a:effectLst>
              <a:innerShdw blurRad="190500" dist="88900" dir="13500000">
                <a:schemeClr val="bg1">
                  <a:lumMod val="65000"/>
                  <a:alpha val="25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13" name="Picture Placeholder 9"/>
          <p:cNvSpPr>
            <a:spLocks noGrp="1"/>
          </p:cNvSpPr>
          <p:nvPr>
            <p:ph type="pic" sz="quarter" idx="16"/>
          </p:nvPr>
        </p:nvSpPr>
        <p:spPr>
          <a:xfrm rot="360000">
            <a:off x="4336486" y="507668"/>
            <a:ext cx="4432860" cy="3072384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buNone/>
              <a:defRPr/>
            </a:lvl1pPr>
          </a:lstStyle>
          <a:p>
            <a:r>
              <a:rPr lang="pt-PT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26106"/>
            <a:ext cx="7315200" cy="990600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56B9-2A57-6949-A6D3-E701A2BB1DE6}" type="datetimeFigureOut">
              <a:rPr lang="en-US" smtClean="0"/>
              <a:pPr/>
              <a:t>10/12/22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ADC32-F4D3-6E45-B985-CA99E075955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56B9-2A57-6949-A6D3-E701A2BB1DE6}" type="datetimeFigureOut">
              <a:rPr lang="en-US" smtClean="0"/>
              <a:pPr/>
              <a:t>10/12/22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ADC32-F4D3-6E45-B985-CA99E075955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51682" y="450851"/>
            <a:ext cx="846083" cy="5357812"/>
          </a:xfrm>
        </p:spPr>
        <p:txBody>
          <a:bodyPr vert="eaVert" anchor="t" anchorCtr="0"/>
          <a:lstStyle/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450851"/>
            <a:ext cx="5943600" cy="5357812"/>
          </a:xfrm>
        </p:spPr>
        <p:txBody>
          <a:bodyPr vert="eaVert"/>
          <a:lstStyle/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56B9-2A57-6949-A6D3-E701A2BB1DE6}" type="datetimeFigureOut">
              <a:rPr lang="en-US" smtClean="0"/>
              <a:pPr/>
              <a:t>10/12/22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5ADC32-F4D3-6E45-B985-CA99E075955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8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7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503238"/>
            <a:ext cx="7313613" cy="8683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735138"/>
            <a:ext cx="7313613" cy="405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63438" y="6314461"/>
            <a:ext cx="1295400" cy="2650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fld id="{E26F56B9-2A57-6949-A6D3-E701A2BB1DE6}" type="datetimeFigureOut">
              <a:rPr lang="en-US" smtClean="0"/>
              <a:pPr/>
              <a:t>10/12/22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2607" y="6305797"/>
            <a:ext cx="3717967" cy="2592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Rockwell" pitchFamily="18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1388" y="5476097"/>
            <a:ext cx="1483056" cy="85184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00">
                <a:gradFill>
                  <a:gsLst>
                    <a:gs pos="0">
                      <a:schemeClr val="tx1">
                        <a:alpha val="10000"/>
                      </a:schemeClr>
                    </a:gs>
                    <a:gs pos="100000">
                      <a:schemeClr val="tx1">
                        <a:alpha val="10000"/>
                      </a:schemeClr>
                    </a:gs>
                  </a:gsLst>
                  <a:lin ang="5400000" scaled="0"/>
                </a:gradFill>
                <a:latin typeface="Impact" pitchFamily="34" charset="0"/>
              </a:defRPr>
            </a:lvl1pPr>
          </a:lstStyle>
          <a:p>
            <a:fld id="{085ADC32-F4D3-6E45-B985-CA99E075955D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63550" indent="-463550" algn="l" defTabSz="914400" rtl="0" eaLnBrk="1" latinLnBrk="0" hangingPunct="1">
        <a:spcBef>
          <a:spcPts val="2000"/>
        </a:spcBef>
        <a:buSzPct val="90000"/>
        <a:buFontTx/>
        <a:buBlip>
          <a:blip r:embed="rId22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600"/>
        </a:spcBef>
        <a:buSzPct val="90000"/>
        <a:buFontTx/>
        <a:buBlip>
          <a:blip r:embed="rId23"/>
        </a:buBlip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255713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7025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38338" indent="-341313" algn="l" defTabSz="914400" rtl="0" eaLnBrk="1" latinLnBrk="0" hangingPunct="1">
        <a:spcBef>
          <a:spcPts val="600"/>
        </a:spcBef>
        <a:buSzPct val="90000"/>
        <a:buFontTx/>
        <a:buBlip>
          <a:blip r:embed="rId24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04755" y="1076025"/>
            <a:ext cx="87392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latin typeface="Arial"/>
                <a:cs typeface="Arial"/>
              </a:rPr>
              <a:t>AULAS 2, 3 e 4 – </a:t>
            </a:r>
            <a:r>
              <a:rPr lang="pt-BR" sz="1600" b="1" i="1" dirty="0">
                <a:solidFill>
                  <a:srgbClr val="000000"/>
                </a:solidFill>
                <a:latin typeface="Arial"/>
                <a:ea typeface="MS Mincho"/>
                <a:cs typeface="Arial"/>
              </a:rPr>
              <a:t>Alva Martinez </a:t>
            </a:r>
            <a:r>
              <a:rPr lang="pt-BR" sz="1600" b="1" i="1" dirty="0" err="1">
                <a:solidFill>
                  <a:srgbClr val="000000"/>
                </a:solidFill>
                <a:latin typeface="Arial"/>
                <a:ea typeface="MS Mincho"/>
                <a:cs typeface="Arial"/>
              </a:rPr>
              <a:t>Teixeiro</a:t>
            </a:r>
            <a:endParaRPr lang="pt-BR" sz="1600" b="1" i="1" dirty="0">
              <a:solidFill>
                <a:srgbClr val="000000"/>
              </a:solidFill>
              <a:latin typeface="Arial"/>
              <a:ea typeface="MS Mincho"/>
              <a:cs typeface="Arial"/>
            </a:endParaRPr>
          </a:p>
          <a:p>
            <a:r>
              <a:rPr lang="en-US" sz="1600" b="1" dirty="0">
                <a:latin typeface="Arial"/>
                <a:cs typeface="Arial"/>
              </a:rPr>
              <a:t>	</a:t>
            </a:r>
            <a:r>
              <a:rPr lang="pt-BR" sz="1600" dirty="0">
                <a:latin typeface="Arial"/>
                <a:cs typeface="Arial"/>
              </a:rPr>
              <a:t>19, 26 Outubro e 2 Novembro</a:t>
            </a:r>
          </a:p>
          <a:p>
            <a:r>
              <a:rPr lang="pt-BR" sz="1600" i="1" dirty="0">
                <a:solidFill>
                  <a:srgbClr val="000000"/>
                </a:solidFill>
                <a:latin typeface="Arial"/>
                <a:ea typeface="MS Mincho"/>
                <a:cs typeface="Arial"/>
              </a:rPr>
              <a:t>Relato de um certo Oriente: A visão da identidade e da alteridade a respeito dos referentes árabes na literatura brasileira contemporânea </a:t>
            </a:r>
            <a:endParaRPr lang="en-GB" sz="1600" dirty="0">
              <a:latin typeface="Arial"/>
              <a:cs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433443" y="2678215"/>
            <a:ext cx="495775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rgbClr val="000000"/>
                </a:solidFill>
                <a:latin typeface="Arial"/>
                <a:ea typeface="MS Mincho"/>
                <a:cs typeface="Arial"/>
              </a:rPr>
              <a:t>AULAS 5 a 8 – </a:t>
            </a:r>
            <a:r>
              <a:rPr lang="pt-BR" sz="1600" b="1" i="1" dirty="0">
                <a:solidFill>
                  <a:srgbClr val="000000"/>
                </a:solidFill>
                <a:latin typeface="Arial"/>
                <a:ea typeface="MS Mincho"/>
                <a:cs typeface="Arial"/>
              </a:rPr>
              <a:t>João Pina-Cabral</a:t>
            </a:r>
            <a:r>
              <a:rPr lang="en-US" sz="1600" dirty="0">
                <a:latin typeface="Arial"/>
                <a:cs typeface="Arial"/>
              </a:rPr>
              <a:t> </a:t>
            </a:r>
          </a:p>
          <a:p>
            <a:pPr>
              <a:spcAft>
                <a:spcPts val="0"/>
              </a:spcAft>
            </a:pPr>
            <a:r>
              <a:rPr lang="pt-BR" sz="1600" dirty="0">
                <a:solidFill>
                  <a:srgbClr val="000000"/>
                </a:solidFill>
                <a:latin typeface="Arial"/>
                <a:ea typeface="MS Mincho"/>
                <a:cs typeface="Arial"/>
              </a:rPr>
              <a:t>	16, 23, 30 Novembro e 7 Dezembro</a:t>
            </a:r>
          </a:p>
          <a:p>
            <a:r>
              <a:rPr lang="pt-BR" sz="1600" i="1" dirty="0">
                <a:solidFill>
                  <a:srgbClr val="000000"/>
                </a:solidFill>
                <a:latin typeface="Arial"/>
                <a:ea typeface="MS Mincho"/>
                <a:cs typeface="Arial"/>
              </a:rPr>
              <a:t>O dilema brasileiro: o Brasil pensado por si mesmo</a:t>
            </a:r>
            <a:r>
              <a:rPr lang="pt-BR" sz="1600" dirty="0">
                <a:solidFill>
                  <a:srgbClr val="000000"/>
                </a:solidFill>
                <a:latin typeface="Arial"/>
                <a:ea typeface="MS Mincho"/>
                <a:cs typeface="Arial"/>
              </a:rPr>
              <a:t>.</a:t>
            </a:r>
            <a:endParaRPr lang="en-US" sz="1600" dirty="0">
              <a:latin typeface="Arial"/>
              <a:ea typeface="MS Mincho"/>
              <a:cs typeface="Arial"/>
            </a:endParaRPr>
          </a:p>
          <a:p>
            <a:endParaRPr lang="en-GB" sz="1600" dirty="0">
              <a:latin typeface="Arial"/>
              <a:cs typeface="Arial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20783" y="3755433"/>
            <a:ext cx="675623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pt-BR" sz="1600" dirty="0">
                <a:solidFill>
                  <a:srgbClr val="000000"/>
                </a:solidFill>
                <a:latin typeface="Arial"/>
                <a:ea typeface="MS Mincho"/>
                <a:cs typeface="Arial"/>
              </a:rPr>
              <a:t>1ª aula, 16 Novembro—</a:t>
            </a:r>
            <a:r>
              <a:rPr lang="pt-BR" sz="1600" i="1" dirty="0">
                <a:solidFill>
                  <a:srgbClr val="000000"/>
                </a:solidFill>
                <a:latin typeface="Arial"/>
                <a:ea typeface="MS Mincho"/>
                <a:cs typeface="Arial"/>
              </a:rPr>
              <a:t>O dilema brasileiro</a:t>
            </a:r>
            <a:endParaRPr lang="en-US" sz="1600" i="1" dirty="0">
              <a:latin typeface="Arial"/>
              <a:ea typeface="MS Mincho"/>
              <a:cs typeface="Arial"/>
            </a:endParaRPr>
          </a:p>
          <a:p>
            <a:pPr algn="just">
              <a:spcAft>
                <a:spcPts val="0"/>
              </a:spcAft>
            </a:pPr>
            <a:r>
              <a:rPr lang="pt-BR" sz="1600" dirty="0">
                <a:solidFill>
                  <a:srgbClr val="000000"/>
                </a:solidFill>
                <a:latin typeface="Arial"/>
                <a:ea typeface="MS Mincho"/>
                <a:cs typeface="Arial"/>
              </a:rPr>
              <a:t>2ª aula, 23 Novembro—</a:t>
            </a:r>
            <a:r>
              <a:rPr lang="pt-BR" sz="1600" i="1" dirty="0">
                <a:solidFill>
                  <a:srgbClr val="000000"/>
                </a:solidFill>
                <a:latin typeface="Arial"/>
                <a:ea typeface="MS Mincho"/>
                <a:cs typeface="Arial"/>
              </a:rPr>
              <a:t>Casa, consideração e pessoa</a:t>
            </a:r>
            <a:endParaRPr lang="en-US" sz="1600" i="1" dirty="0">
              <a:latin typeface="Arial"/>
              <a:ea typeface="MS Mincho"/>
              <a:cs typeface="Arial"/>
            </a:endParaRPr>
          </a:p>
          <a:p>
            <a:pPr algn="just">
              <a:spcAft>
                <a:spcPts val="0"/>
              </a:spcAft>
            </a:pPr>
            <a:r>
              <a:rPr lang="pt-BR" sz="1600" dirty="0">
                <a:solidFill>
                  <a:srgbClr val="000000"/>
                </a:solidFill>
                <a:latin typeface="Arial"/>
                <a:ea typeface="MS Mincho"/>
                <a:cs typeface="Arial"/>
              </a:rPr>
              <a:t>3ª aula, 30 Novembro—</a:t>
            </a:r>
            <a:r>
              <a:rPr lang="pt-BR" sz="1600" i="1" dirty="0">
                <a:solidFill>
                  <a:srgbClr val="000000"/>
                </a:solidFill>
                <a:latin typeface="Arial"/>
                <a:ea typeface="MS Mincho"/>
                <a:cs typeface="Arial"/>
              </a:rPr>
              <a:t>O demónio na fábrica: modernidade e ideologia</a:t>
            </a:r>
            <a:endParaRPr lang="en-US" sz="1600" i="1" dirty="0">
              <a:latin typeface="Arial"/>
              <a:ea typeface="MS Mincho"/>
              <a:cs typeface="Arial"/>
            </a:endParaRPr>
          </a:p>
          <a:p>
            <a:pPr algn="just">
              <a:spcAft>
                <a:spcPts val="0"/>
              </a:spcAft>
            </a:pPr>
            <a:r>
              <a:rPr lang="pt-BR" sz="1600" dirty="0">
                <a:solidFill>
                  <a:srgbClr val="000000"/>
                </a:solidFill>
                <a:latin typeface="Arial"/>
                <a:ea typeface="MS Mincho"/>
                <a:cs typeface="Arial"/>
              </a:rPr>
              <a:t>4ªaula, 7 Dezembro—</a:t>
            </a:r>
            <a:r>
              <a:rPr lang="pt-BR" sz="1600" i="1" dirty="0">
                <a:solidFill>
                  <a:srgbClr val="000000"/>
                </a:solidFill>
                <a:latin typeface="Arial"/>
                <a:ea typeface="MS Mincho"/>
                <a:cs typeface="Arial"/>
              </a:rPr>
              <a:t>O neo-pentecostalismo e a demonologia</a:t>
            </a:r>
            <a:endParaRPr lang="en-US" sz="1600" i="1" dirty="0">
              <a:latin typeface="Arial"/>
              <a:ea typeface="MS Mincho"/>
              <a:cs typeface="Arial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424258" y="5357623"/>
            <a:ext cx="79864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rgbClr val="000000"/>
                </a:solidFill>
                <a:latin typeface="Arial"/>
                <a:ea typeface="MS Mincho"/>
                <a:cs typeface="Arial"/>
              </a:rPr>
              <a:t>AULAS 9 e 10 – </a:t>
            </a:r>
            <a:r>
              <a:rPr lang="pt-BR" sz="1600" b="1" i="1" dirty="0">
                <a:solidFill>
                  <a:srgbClr val="000000"/>
                </a:solidFill>
                <a:latin typeface="Arial"/>
                <a:ea typeface="MS Mincho"/>
                <a:cs typeface="Arial"/>
              </a:rPr>
              <a:t>Simone </a:t>
            </a:r>
            <a:r>
              <a:rPr lang="pt-BR" sz="1600" b="1" i="1" dirty="0" err="1">
                <a:solidFill>
                  <a:srgbClr val="000000"/>
                </a:solidFill>
                <a:latin typeface="Arial"/>
                <a:ea typeface="MS Mincho"/>
                <a:cs typeface="Arial"/>
              </a:rPr>
              <a:t>Frangella</a:t>
            </a:r>
            <a:endParaRPr lang="en-US" sz="1600" b="1" dirty="0">
              <a:latin typeface="Arial"/>
              <a:ea typeface="MS Mincho"/>
              <a:cs typeface="Arial"/>
            </a:endParaRPr>
          </a:p>
          <a:p>
            <a:pPr>
              <a:spcAft>
                <a:spcPts val="0"/>
              </a:spcAft>
            </a:pPr>
            <a:r>
              <a:rPr lang="pt-BR" sz="1600" i="1" dirty="0">
                <a:solidFill>
                  <a:srgbClr val="000000"/>
                </a:solidFill>
                <a:latin typeface="Arial"/>
                <a:ea typeface="MS Mincho"/>
                <a:cs typeface="Arial"/>
              </a:rPr>
              <a:t>	14 e 21 de Dezembro</a:t>
            </a:r>
            <a:endParaRPr lang="en-US" sz="1600" dirty="0">
              <a:latin typeface="Arial"/>
              <a:ea typeface="MS Mincho"/>
              <a:cs typeface="Arial"/>
            </a:endParaRPr>
          </a:p>
          <a:p>
            <a:pPr>
              <a:spcAft>
                <a:spcPts val="0"/>
              </a:spcAft>
            </a:pPr>
            <a:r>
              <a:rPr lang="pt-BR" sz="1600" i="1" dirty="0">
                <a:solidFill>
                  <a:srgbClr val="000000"/>
                </a:solidFill>
                <a:latin typeface="Arial"/>
                <a:ea typeface="MS Mincho"/>
                <a:cs typeface="Arial"/>
              </a:rPr>
              <a:t>O olhar sobre o urbano no Brasil: modernidade, desigualdade e lugar social</a:t>
            </a:r>
            <a:endParaRPr lang="en-US" sz="1600" dirty="0">
              <a:latin typeface="Arial"/>
              <a:ea typeface="MS Mincho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DF15E8-BAB6-0F57-437A-5C68FAC506E3}"/>
              </a:ext>
            </a:extLst>
          </p:cNvPr>
          <p:cNvSpPr txBox="1"/>
          <p:nvPr/>
        </p:nvSpPr>
        <p:spPr>
          <a:xfrm>
            <a:off x="1297920" y="331737"/>
            <a:ext cx="7659469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PT" sz="2800" dirty="0">
                <a:latin typeface="Arial" panose="020B0604020202020204" pitchFamily="34" charset="0"/>
                <a:cs typeface="Arial" panose="020B0604020202020204" pitchFamily="34" charset="0"/>
              </a:rPr>
              <a:t>Cadeira Estudos Brasileiros: Problems Críticos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8BE1D9-3C41-0CA1-0B21-BBF7C62ABE23}"/>
              </a:ext>
            </a:extLst>
          </p:cNvPr>
          <p:cNvSpPr txBox="1"/>
          <p:nvPr/>
        </p:nvSpPr>
        <p:spPr>
          <a:xfrm>
            <a:off x="7746124" y="1002441"/>
            <a:ext cx="889987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PT" dirty="0">
                <a:latin typeface="Arial" panose="020B0604020202020204" pitchFamily="34" charset="0"/>
                <a:cs typeface="Arial" panose="020B0604020202020204" pitchFamily="34" charset="0"/>
              </a:rPr>
              <a:t>2022/3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09978" y="277383"/>
            <a:ext cx="7298340" cy="830997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err="1">
                <a:latin typeface="Arial"/>
                <a:cs typeface="Arial"/>
              </a:rPr>
              <a:t>Guimarães</a:t>
            </a:r>
            <a:r>
              <a:rPr lang="en-US" sz="2400" dirty="0">
                <a:latin typeface="Arial"/>
                <a:cs typeface="Arial"/>
              </a:rPr>
              <a:t> Rosa, </a:t>
            </a:r>
            <a:r>
              <a:rPr lang="en-US" sz="2400" dirty="0" err="1">
                <a:latin typeface="Arial"/>
                <a:cs typeface="Arial"/>
              </a:rPr>
              <a:t>João</a:t>
            </a:r>
            <a:r>
              <a:rPr lang="en-US" sz="2400" dirty="0">
                <a:latin typeface="Arial"/>
                <a:cs typeface="Arial"/>
              </a:rPr>
              <a:t>. 1946</a:t>
            </a:r>
          </a:p>
          <a:p>
            <a:r>
              <a:rPr lang="en-US" sz="2400" dirty="0">
                <a:latin typeface="Arial"/>
                <a:cs typeface="Arial"/>
              </a:rPr>
              <a:t>	“A </a:t>
            </a:r>
            <a:r>
              <a:rPr lang="en-US" sz="2400" dirty="0" err="1">
                <a:latin typeface="Arial"/>
                <a:cs typeface="Arial"/>
              </a:rPr>
              <a:t>hora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dirty="0" err="1">
                <a:latin typeface="Arial"/>
                <a:cs typeface="Arial"/>
              </a:rPr>
              <a:t>e</a:t>
            </a:r>
            <a:r>
              <a:rPr lang="en-US" sz="2400" dirty="0">
                <a:latin typeface="Arial"/>
                <a:cs typeface="Arial"/>
              </a:rPr>
              <a:t> </a:t>
            </a:r>
            <a:r>
              <a:rPr lang="en-US" sz="2400" dirty="0" err="1">
                <a:latin typeface="Arial"/>
                <a:cs typeface="Arial"/>
              </a:rPr>
              <a:t>vez</a:t>
            </a:r>
            <a:r>
              <a:rPr lang="en-US" sz="2400" dirty="0">
                <a:latin typeface="Arial"/>
                <a:cs typeface="Arial"/>
              </a:rPr>
              <a:t> de Augusto </a:t>
            </a:r>
            <a:r>
              <a:rPr lang="en-US" sz="2400" dirty="0" err="1">
                <a:latin typeface="Arial"/>
                <a:cs typeface="Arial"/>
              </a:rPr>
              <a:t>Matraga</a:t>
            </a:r>
            <a:r>
              <a:rPr lang="en-US" sz="2400" dirty="0">
                <a:latin typeface="Arial"/>
                <a:cs typeface="Arial"/>
              </a:rPr>
              <a:t>” in </a:t>
            </a:r>
            <a:r>
              <a:rPr lang="en-US" sz="2400" i="1" dirty="0" err="1">
                <a:latin typeface="Arial"/>
                <a:cs typeface="Arial"/>
              </a:rPr>
              <a:t>Sagarana</a:t>
            </a:r>
            <a:endParaRPr lang="en-US" sz="2400" i="1" dirty="0">
              <a:latin typeface="Arial"/>
              <a:cs typeface="Arial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05053" y="2159887"/>
            <a:ext cx="3003265" cy="4513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0564" y="1427250"/>
            <a:ext cx="4995001" cy="2622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311150" y="4992720"/>
            <a:ext cx="538441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>
                <a:latin typeface="Arial"/>
                <a:cs typeface="Arial"/>
              </a:rPr>
              <a:t>como mapa cognitivo para olhar para a realidade; como um apontar de caminhos. </a:t>
            </a:r>
          </a:p>
          <a:p>
            <a:endParaRPr lang="pt-PT" dirty="0">
              <a:latin typeface="Arial"/>
              <a:cs typeface="Arial"/>
            </a:endParaRPr>
          </a:p>
          <a:p>
            <a:r>
              <a:rPr lang="pt-PT" dirty="0">
                <a:latin typeface="Arial"/>
                <a:cs typeface="Arial"/>
              </a:rPr>
              <a:t>Como quem leva um amigo a um ponto alto numa serra e lhe indica as direcções por onde se vai a este e àquele sítio, sem intenções particulares.</a:t>
            </a:r>
            <a:endParaRPr lang="en-US" dirty="0">
              <a:latin typeface="Arial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F9DFC4-2D41-66FF-BDB2-84BE584E4302}"/>
              </a:ext>
            </a:extLst>
          </p:cNvPr>
          <p:cNvSpPr txBox="1"/>
          <p:nvPr/>
        </p:nvSpPr>
        <p:spPr>
          <a:xfrm>
            <a:off x="120869" y="4416438"/>
            <a:ext cx="2380593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PT" b="1" i="1" dirty="0">
                <a:latin typeface="Arial"/>
                <a:cs typeface="Arial"/>
              </a:rPr>
              <a:t>O conto como mito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ownloa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679" y="5425025"/>
            <a:ext cx="2248872" cy="1287233"/>
          </a:xfrm>
          <a:prstGeom prst="rect">
            <a:avLst/>
          </a:prstGeom>
        </p:spPr>
      </p:pic>
      <p:pic>
        <p:nvPicPr>
          <p:cNvPr id="7" name="Picture 6" descr="downloa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679" y="145742"/>
            <a:ext cx="2248872" cy="128723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25439" y="1432975"/>
            <a:ext cx="827174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A centralidade da crítica literária no Brasil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um dos mais influentes analistas da sociedade brasileira era crítico literário: </a:t>
            </a:r>
            <a:r>
              <a:rPr lang="pt-PT" sz="1600" dirty="0" err="1">
                <a:latin typeface="Arial" panose="020B0604020202020204" pitchFamily="34" charset="0"/>
                <a:cs typeface="Arial" panose="020B0604020202020204" pitchFamily="34" charset="0"/>
              </a:rPr>
              <a:t>Antonio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dirty="0" err="1">
                <a:latin typeface="Arial" panose="020B0604020202020204" pitchFamily="34" charset="0"/>
                <a:cs typeface="Arial" panose="020B0604020202020204" pitchFamily="34" charset="0"/>
              </a:rPr>
              <a:t>Candido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 língua portuguesa em GR como uma espécie de libertação do </a:t>
            </a:r>
            <a:r>
              <a:rPr lang="pt-PT" sz="1600" dirty="0" err="1">
                <a:latin typeface="Arial" panose="020B0604020202020204" pitchFamily="34" charset="0"/>
                <a:cs typeface="Arial" panose="020B0604020202020204" pitchFamily="34" charset="0"/>
              </a:rPr>
              <a:t>monolinguismo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a língua passa a ser muitas línguas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V. não entendeu tudo?  </a:t>
            </a:r>
            <a:r>
              <a:rPr lang="pt-PT" sz="1600" dirty="0" err="1">
                <a:latin typeface="Arial" panose="020B0604020202020204" pitchFamily="34" charset="0"/>
                <a:cs typeface="Arial" panose="020B0604020202020204" pitchFamily="34" charset="0"/>
              </a:rPr>
              <a:t>Ótimo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!  Não é para entender tudo </a:t>
            </a:r>
          </a:p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			é para nos abrirmos à possibilidade de compreensão. </a:t>
            </a:r>
          </a:p>
          <a:p>
            <a:endParaRPr 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 prosa do GR é sempre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um princípio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para algo que não tem fim </a:t>
            </a:r>
          </a:p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											ou que pode ter muitos fins.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Para GR a língua é uma música porque é uma afirmação de vida e de liberdade</a:t>
            </a:r>
          </a:p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uma sintonia criativa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</a:p>
          <a:p>
            <a:endParaRPr 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 língua prende-nos à convenção, sim </a:t>
            </a:r>
          </a:p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			mas também nos liberta para explodir a convenção.  </a:t>
            </a:r>
          </a:p>
          <a:p>
            <a:endParaRPr lang="pt-PT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Para GR, a língua portuguesa também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é uma racha no mundo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325439" y="263654"/>
            <a:ext cx="6737513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pt-PT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relação entre ficção e análise social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94720" y="303956"/>
            <a:ext cx="8184687" cy="2800734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249666" y="3753311"/>
            <a:ext cx="862974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GR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explode o português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e depois mostra que ele existe num nível muito superior</a:t>
            </a:r>
          </a:p>
          <a:p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		não como limitação, mas como abertura.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O papel do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sertão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na imagética brasileira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como o outro lado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		o lugar nem de lá, nem de cá.  Sertão significa deserto.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A noção de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espaço sem limites</a:t>
            </a:r>
          </a:p>
          <a:p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	o descontrolo do abandono dos limites: </a:t>
            </a:r>
          </a:p>
          <a:p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	o mar e o sertão como se fossem espelhos um do outro.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9666" y="423367"/>
            <a:ext cx="736099" cy="36933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Cont.</a:t>
            </a:r>
          </a:p>
        </p:txBody>
      </p:sp>
      <p:pic>
        <p:nvPicPr>
          <p:cNvPr id="4" name="Picture 3" descr="Screen Shot 2021-09-17 at 10.53.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9928" y="455935"/>
            <a:ext cx="5420263" cy="251208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24924" y="1492358"/>
            <a:ext cx="1960014" cy="646331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Matraga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atira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-se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ao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desfiladeiro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06389" y="5402187"/>
            <a:ext cx="3585363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Honra é o contrário de fraqueza é a possibilidade de ser-se quem se é.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4500" y="233938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189970" y="125378"/>
            <a:ext cx="8443337" cy="64633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pt-PT" sz="3600" b="1" dirty="0">
                <a:latin typeface="Arial" panose="020B0604020202020204" pitchFamily="34" charset="0"/>
                <a:cs typeface="Arial" panose="020B0604020202020204" pitchFamily="34" charset="0"/>
              </a:rPr>
              <a:t>O lado paradoxal da honra e do nome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80199" y="1233008"/>
            <a:ext cx="652959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600" b="1" dirty="0">
                <a:solidFill>
                  <a:schemeClr val="accent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Honra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= sentimento + reconhecimento do sentimento</a:t>
            </a:r>
            <a:endParaRPr lang="en-GB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80199" y="2938695"/>
            <a:ext cx="80906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b="1" dirty="0">
                <a:solidFill>
                  <a:srgbClr val="AF0C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Nome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= tenho que aceitar meu nome + os outros têm que reconhecer meu nome </a:t>
            </a: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66159" y="1656848"/>
            <a:ext cx="710325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honra atribuída (</a:t>
            </a:r>
            <a:r>
              <a:rPr lang="pt-PT" sz="16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honra precedência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v. honra sentida (</a:t>
            </a:r>
            <a:r>
              <a:rPr lang="pt-PT" sz="16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honra virtude</a:t>
            </a:r>
            <a:r>
              <a:rPr lang="pt-PT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95330" y="2248671"/>
            <a:ext cx="4838300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PT" sz="1400" dirty="0">
                <a:latin typeface="Arial" panose="020B0604020202020204" pitchFamily="34" charset="0"/>
                <a:cs typeface="Arial" panose="020B0604020202020204" pitchFamily="34" charset="0"/>
              </a:rPr>
              <a:t>A honra de cada um de nós é a câmara de compensação (</a:t>
            </a:r>
            <a:r>
              <a:rPr lang="pt-PT" sz="1400" i="1" dirty="0">
                <a:latin typeface="Arial" panose="020B0604020202020204" pitchFamily="34" charset="0"/>
                <a:cs typeface="Arial" panose="020B0604020202020204" pitchFamily="34" charset="0"/>
              </a:rPr>
              <a:t>clearing </a:t>
            </a:r>
            <a:r>
              <a:rPr lang="pt-PT" sz="1400" i="1" dirty="0" err="1">
                <a:latin typeface="Arial" panose="020B0604020202020204" pitchFamily="34" charset="0"/>
                <a:cs typeface="Arial" panose="020B0604020202020204" pitchFamily="34" charset="0"/>
              </a:rPr>
              <a:t>house</a:t>
            </a:r>
            <a:r>
              <a:rPr lang="pt-PT" sz="1400" dirty="0">
                <a:latin typeface="Arial" panose="020B0604020202020204" pitchFamily="34" charset="0"/>
                <a:cs typeface="Arial" panose="020B0604020202020204" pitchFamily="34" charset="0"/>
              </a:rPr>
              <a:t>) para os conflitos da estrutura social.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1680" y="1233008"/>
            <a:ext cx="389936" cy="36933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  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1680" y="2938695"/>
            <a:ext cx="389936" cy="36933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866159" y="3460686"/>
            <a:ext cx="7103252" cy="107721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pt-PT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Três nomes/três condições</a:t>
            </a:r>
            <a:r>
              <a:rPr lang="pt-PT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/>
            <a:r>
              <a:rPr lang="pt-PT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nome oficial — </a:t>
            </a:r>
            <a:r>
              <a:rPr lang="pt-PT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Augusto Esteves</a:t>
            </a:r>
            <a:endParaRPr 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/>
            <a:r>
              <a:rPr lang="pt-PT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nome de poderoso — </a:t>
            </a:r>
            <a:r>
              <a:rPr lang="pt-PT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Nhô</a:t>
            </a:r>
            <a:r>
              <a:rPr lang="pt-PT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Augusto</a:t>
            </a:r>
            <a:endParaRPr lang="en-US" sz="1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3"/>
            <a:r>
              <a:rPr lang="pt-PT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nome de renunciador — </a:t>
            </a:r>
            <a:r>
              <a:rPr lang="pt-PT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Matraga</a:t>
            </a:r>
            <a:r>
              <a:rPr lang="pt-PT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(este nome “não é nada”)</a:t>
            </a:r>
            <a:endParaRPr lang="en-GB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75014" y="4786323"/>
            <a:ext cx="73597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Perde a identidade mas recupera-a com outro nome, </a:t>
            </a:r>
          </a:p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							porque altera as condições do nome inicial.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75014" y="6106175"/>
            <a:ext cx="82638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600" dirty="0" err="1">
                <a:latin typeface="Arial" panose="020B0604020202020204" pitchFamily="34" charset="0"/>
                <a:cs typeface="Arial" panose="020B0604020202020204" pitchFamily="34" charset="0"/>
              </a:rPr>
              <a:t>Matraga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recupera a honra, cancelando o mal que tinha feito </a:t>
            </a:r>
          </a:p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						porque cancela a ordem estabelecida.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4348" y="4740157"/>
            <a:ext cx="389936" cy="36933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/>
              <a:t>  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93521" y="205860"/>
            <a:ext cx="3323346" cy="52322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lvl="0"/>
            <a:r>
              <a:rPr lang="pt-PT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rachas na terra</a:t>
            </a:r>
            <a:endParaRPr lang="en-US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90736" y="1133777"/>
            <a:ext cx="866386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Settler </a:t>
            </a:r>
            <a:r>
              <a:rPr lang="pt-PT" sz="16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societies</a:t>
            </a:r>
            <a:r>
              <a:rPr lang="pt-PT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i="1" dirty="0">
                <a:latin typeface="Arial" panose="020B0604020202020204" pitchFamily="34" charset="0"/>
                <a:cs typeface="Arial" panose="020B0604020202020204" pitchFamily="34" charset="0"/>
              </a:rPr>
              <a:t>(terra conquistada)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eles não pertencem à terra, tomam a terra.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 terra devoluta (que não pertence a ninguém) do Novo Mundo, </a:t>
            </a:r>
          </a:p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	o seu nunca mais acabar</a:t>
            </a:r>
          </a:p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	assume um negar de existência ao que lá havia antes</a:t>
            </a:r>
          </a:p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						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mas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o que lá havia antes afirma-se sempre e abre rachas.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99411" y="5635959"/>
            <a:ext cx="725519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Rachas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: 	O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desfiladeiro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onde ele foi deixado por morto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		O casal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de negros marginais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e ignorados de todos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		A possibilidade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de ir suficientemente longe 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para a nova habitação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		O tamanho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agigantado da terra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abre brechas à </a:t>
            </a:r>
            <a:r>
              <a:rPr lang="pt-PT" sz="1600" dirty="0" err="1">
                <a:latin typeface="Arial" panose="020B0604020202020204" pitchFamily="34" charset="0"/>
                <a:cs typeface="Arial" panose="020B0604020202020204" pitchFamily="34" charset="0"/>
              </a:rPr>
              <a:t>ação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 humana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Screen Shot 2021-09-17 at 11.40.5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7941" y="127880"/>
            <a:ext cx="3736662" cy="1699063"/>
          </a:xfrm>
          <a:prstGeom prst="rect">
            <a:avLst/>
          </a:prstGeom>
        </p:spPr>
      </p:pic>
      <p:pic>
        <p:nvPicPr>
          <p:cNvPr id="9" name="Picture 8" descr="Screen Shot 2021-09-17 at 10.53.0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521" y="3236593"/>
            <a:ext cx="4942819" cy="229080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10191" y="4258254"/>
            <a:ext cx="7965642" cy="5232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pt-PT" sz="2800" dirty="0">
                <a:latin typeface="Arial" panose="020B0604020202020204" pitchFamily="34" charset="0"/>
                <a:cs typeface="Arial" panose="020B0604020202020204" pitchFamily="34" charset="0"/>
              </a:rPr>
              <a:t>Recusar a vingança é quebrar a ordem instituída</a:t>
            </a:r>
            <a:endParaRPr lang="en-GB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23266" y="238822"/>
            <a:ext cx="8552567" cy="64633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pt-PT" sz="3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poder dos fracos e as regras sociais</a:t>
            </a:r>
            <a:endParaRPr lang="en-US" sz="36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4691" y="5011340"/>
            <a:ext cx="39653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PT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Fazendeiro poderoso que perde tudo</a:t>
            </a:r>
          </a:p>
          <a:p>
            <a:pPr lvl="0"/>
            <a:r>
              <a:rPr lang="pt-PT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pt-PT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Verso</a:t>
            </a:r>
          </a:p>
          <a:p>
            <a:pPr lvl="0"/>
            <a:r>
              <a:rPr lang="pt-PT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Marginal fraco que ganha tudo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659648" y="5911214"/>
            <a:ext cx="64843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PT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 perde por desrespeitar as regras</a:t>
            </a:r>
          </a:p>
          <a:p>
            <a:pPr lvl="0"/>
            <a:r>
              <a:rPr lang="pt-PT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pt-PT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Verso</a:t>
            </a:r>
          </a:p>
          <a:p>
            <a:pPr lvl="0"/>
            <a:r>
              <a:rPr lang="pt-PT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 ganha por recusar as regras (porque recusa a vingança)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3267" y="1138696"/>
            <a:ext cx="68288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O Joãozinho </a:t>
            </a:r>
            <a:r>
              <a:rPr lang="pt-PT" b="1" dirty="0" err="1">
                <a:latin typeface="Arial" panose="020B0604020202020204" pitchFamily="34" charset="0"/>
                <a:cs typeface="Arial" panose="020B0604020202020204" pitchFamily="34" charset="0"/>
              </a:rPr>
              <a:t>Bem-Bem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	(nome irónico que representa o Mal, o Capeta, o Demónio)</a:t>
            </a:r>
          </a:p>
        </p:txBody>
      </p:sp>
      <p:pic>
        <p:nvPicPr>
          <p:cNvPr id="9" name="Picture 8" descr="Screen Shot 2021-09-17 at 12.13.4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267" y="2038600"/>
            <a:ext cx="5598774" cy="191606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6641299" y="2038600"/>
            <a:ext cx="206640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Dá-lhe espaço para cancelar a norma da vingança</a:t>
            </a:r>
          </a:p>
          <a:p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também é uma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racha na ordem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61118" y="213049"/>
            <a:ext cx="7568194" cy="1938992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além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das normas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	Para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além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das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instituições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		Para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além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dos interesses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imediatos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						</a:t>
            </a:r>
            <a:r>
              <a:rPr lang="en-GB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Há</a:t>
            </a:r>
            <a:r>
              <a:rPr lang="en-GB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sempre um </a:t>
            </a:r>
            <a:r>
              <a:rPr lang="en-GB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excedente</a:t>
            </a:r>
            <a:r>
              <a:rPr lang="en-GB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vida</a:t>
            </a:r>
            <a:endParaRPr lang="en-GB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4687" y="3267636"/>
            <a:ext cx="8714625" cy="830997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existência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dos outros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não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pode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ser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irrelevante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para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nenhum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nós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porque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GB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vez</a:t>
            </a:r>
            <a:r>
              <a:rPr lang="en-GB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GB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cada</a:t>
            </a:r>
            <a:r>
              <a:rPr lang="en-GB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um </a:t>
            </a:r>
            <a:r>
              <a:rPr lang="en-GB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chega</a:t>
            </a:r>
            <a:r>
              <a:rPr lang="en-GB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sempre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6439" y="5204319"/>
            <a:ext cx="8622873" cy="830997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mundo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por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muito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conquistado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que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seja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fica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sempre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aberto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en-GB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Há</a:t>
            </a:r>
            <a:r>
              <a:rPr lang="en-GB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rachas</a:t>
            </a:r>
            <a:r>
              <a:rPr lang="en-GB" sz="2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 </a:t>
            </a:r>
            <a:r>
              <a:rPr lang="en-GB" sz="24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mundo</a:t>
            </a:r>
            <a:endParaRPr lang="en-GB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69499" y="6173327"/>
            <a:ext cx="6628323" cy="4616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sz="2400" dirty="0">
                <a:latin typeface="Arial" panose="020B0604020202020204" pitchFamily="34" charset="0"/>
                <a:cs typeface="Arial" panose="020B0604020202020204" pitchFamily="34" charset="0"/>
              </a:rPr>
              <a:t>Se o </a:t>
            </a:r>
            <a:r>
              <a:rPr lang="pt-PT" sz="2400" dirty="0" err="1">
                <a:latin typeface="Arial" panose="020B0604020202020204" pitchFamily="34" charset="0"/>
                <a:cs typeface="Arial" panose="020B0604020202020204" pitchFamily="34" charset="0"/>
              </a:rPr>
              <a:t>Bolsonaro</a:t>
            </a:r>
            <a:r>
              <a:rPr lang="pt-PT" sz="2400" dirty="0">
                <a:latin typeface="Arial" panose="020B0604020202020204" pitchFamily="34" charset="0"/>
                <a:cs typeface="Arial" panose="020B0604020202020204" pitchFamily="34" charset="0"/>
              </a:rPr>
              <a:t> é </a:t>
            </a:r>
            <a:r>
              <a:rPr lang="pt-PT" sz="2400" dirty="0" err="1">
                <a:latin typeface="Arial" panose="020B0604020202020204" pitchFamily="34" charset="0"/>
                <a:cs typeface="Arial" panose="020B0604020202020204" pitchFamily="34" charset="0"/>
              </a:rPr>
              <a:t>Nhô</a:t>
            </a:r>
            <a:r>
              <a:rPr lang="pt-PT" sz="2400" dirty="0">
                <a:latin typeface="Arial" panose="020B0604020202020204" pitchFamily="34" charset="0"/>
                <a:cs typeface="Arial" panose="020B0604020202020204" pitchFamily="34" charset="0"/>
              </a:rPr>
              <a:t> Augusto, Lula é </a:t>
            </a:r>
            <a:r>
              <a:rPr lang="pt-PT" sz="2400" dirty="0" err="1">
                <a:latin typeface="Arial" panose="020B0604020202020204" pitchFamily="34" charset="0"/>
                <a:cs typeface="Arial" panose="020B0604020202020204" pitchFamily="34" charset="0"/>
              </a:rPr>
              <a:t>Matraga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47958" y="435029"/>
            <a:ext cx="8848081" cy="646331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en-GB" sz="3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</a:t>
            </a:r>
            <a:r>
              <a:rPr lang="pt-PT" sz="3600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ue</a:t>
            </a:r>
            <a:r>
              <a:rPr lang="pt-PT" sz="3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nos diz este conto sobre o Brasil?</a:t>
            </a:r>
            <a:endParaRPr lang="en-US" sz="36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1048" y="1420232"/>
            <a:ext cx="81790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PT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Novo Mundo é um lugar onde as regras se impõem </a:t>
            </a:r>
          </a:p>
          <a:p>
            <a:pPr lvl="0"/>
            <a:r>
              <a:rPr lang="pt-PT" b="1" i="1" dirty="0">
                <a:solidFill>
                  <a:schemeClr val="accent2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e</a:t>
            </a:r>
            <a:r>
              <a:rPr lang="pt-PT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onde elas podem ser evitadas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PT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		Por isso ele é </a:t>
            </a:r>
            <a:r>
              <a:rPr lang="pt-PT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paradisíaco </a:t>
            </a:r>
            <a:r>
              <a:rPr lang="pt-PT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pt-PT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demoníaco</a:t>
            </a:r>
            <a:endParaRPr lang="en-US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71048" y="3241710"/>
            <a:ext cx="860190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PT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Novo Mundo quer fugir da história, </a:t>
            </a:r>
          </a:p>
          <a:p>
            <a:pPr lvl="0"/>
            <a:r>
              <a:rPr lang="pt-PT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quer refazer novamente o mundo</a:t>
            </a:r>
          </a:p>
          <a:p>
            <a:pPr lvl="0"/>
            <a:endParaRPr lang="pt-PT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pt-PT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Mas </a:t>
            </a:r>
            <a:r>
              <a:rPr lang="pt-PT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re-encontra</a:t>
            </a:r>
            <a:r>
              <a:rPr lang="pt-PT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sempre essa história, </a:t>
            </a:r>
          </a:p>
          <a:p>
            <a:pPr lvl="0"/>
            <a:r>
              <a:rPr lang="pt-PT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pt-PT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re-encontra-a</a:t>
            </a:r>
            <a:r>
              <a:rPr lang="pt-PT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como trauma.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7060" y="2426783"/>
            <a:ext cx="67920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PT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Novo Mundo é um lugar de liberdade </a:t>
            </a:r>
            <a:r>
              <a:rPr lang="pt-PT" b="1" i="1" dirty="0">
                <a:solidFill>
                  <a:srgbClr val="AF0C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pt-PT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um lugar de opressão.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7060" y="5294020"/>
            <a:ext cx="83718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PT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isso </a:t>
            </a:r>
            <a:r>
              <a:rPr lang="pt-PT" b="1" dirty="0">
                <a:solidFill>
                  <a:srgbClr val="AF0C0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Brasil é dilemático</a:t>
            </a:r>
          </a:p>
          <a:p>
            <a:pPr lvl="0"/>
            <a:r>
              <a:rPr lang="pt-PT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esse será o tema dominante do nosso curso</a:t>
            </a:r>
            <a:endParaRPr lang="en-US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Screen Shot 2021-09-17 at 12.36.5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0057" y="3241710"/>
            <a:ext cx="4060981" cy="1915012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Inkwell">
  <a:themeElements>
    <a:clrScheme name="Inkwell">
      <a:dk1>
        <a:sysClr val="windowText" lastClr="000000"/>
      </a:dk1>
      <a:lt1>
        <a:sysClr val="window" lastClr="FFFFFF"/>
      </a:lt1>
      <a:dk2>
        <a:srgbClr val="584D2E"/>
      </a:dk2>
      <a:lt2>
        <a:srgbClr val="EFE7C3"/>
      </a:lt2>
      <a:accent1>
        <a:srgbClr val="860908"/>
      </a:accent1>
      <a:accent2>
        <a:srgbClr val="4A0505"/>
      </a:accent2>
      <a:accent3>
        <a:srgbClr val="7A500A"/>
      </a:accent3>
      <a:accent4>
        <a:srgbClr val="C47810"/>
      </a:accent4>
      <a:accent5>
        <a:srgbClr val="827752"/>
      </a:accent5>
      <a:accent6>
        <a:srgbClr val="B5BB83"/>
      </a:accent6>
      <a:hlink>
        <a:srgbClr val="C47810"/>
      </a:hlink>
      <a:folHlink>
        <a:srgbClr val="F0A43A"/>
      </a:folHlink>
    </a:clrScheme>
    <a:fontScheme name="Inkwell">
      <a:majorFont>
        <a:latin typeface="Goudy Old Style"/>
        <a:ea typeface=""/>
        <a:cs typeface=""/>
        <a:font script="Jpan" typeface="ＭＳ Ｐ明朝"/>
      </a:majorFont>
      <a:minorFont>
        <a:latin typeface="Goudy Old Style"/>
        <a:ea typeface=""/>
        <a:cs typeface=""/>
        <a:font script="Jpan" typeface="ＭＳ Ｐ明朝"/>
      </a:minorFont>
    </a:fontScheme>
    <a:fmtScheme name="Inkwell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3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30000"/>
                <a:satMod val="150000"/>
              </a:schemeClr>
              <a:schemeClr val="phClr">
                <a:alpha val="10000"/>
                <a:satMod val="120000"/>
              </a:schemeClr>
            </a:duotone>
          </a:blip>
          <a:stretch/>
        </a:blip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101600" dist="381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  <a:softEdge rad="63500"/>
          </a:effectLst>
        </a:effectStyle>
      </a:effectStyleLst>
      <a:bgFillStyleLst>
        <a:blipFill rotWithShape="1">
          <a:blip xmlns:r="http://schemas.openxmlformats.org/officeDocument/2006/relationships" r:embed="rId3"/>
          <a:stretch/>
        </a:blipFill>
        <a:blipFill rotWithShape="1">
          <a:blip xmlns:r="http://schemas.openxmlformats.org/officeDocument/2006/relationships" r:embed="rId4"/>
          <a:stretch/>
        </a:blipFill>
        <a:blipFill rotWithShape="1">
          <a:blip xmlns:r="http://schemas.openxmlformats.org/officeDocument/2006/relationships" r:embed="rId5"/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Inkwell.thmx</Template>
  <TotalTime>283</TotalTime>
  <Words>1015</Words>
  <Application>Microsoft Macintosh PowerPoint</Application>
  <PresentationFormat>On-screen Show (4:3)</PresentationFormat>
  <Paragraphs>115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Goudy Old Style</vt:lpstr>
      <vt:lpstr>Impact</vt:lpstr>
      <vt:lpstr>Rockwell</vt:lpstr>
      <vt:lpstr>Inkwell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Joao de Pina Cabral</dc:creator>
  <cp:lastModifiedBy>Joao de Pina Cabral</cp:lastModifiedBy>
  <cp:revision>13</cp:revision>
  <dcterms:created xsi:type="dcterms:W3CDTF">2021-09-29T11:51:44Z</dcterms:created>
  <dcterms:modified xsi:type="dcterms:W3CDTF">2022-10-12T08:48:58Z</dcterms:modified>
</cp:coreProperties>
</file>